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0FB30-CE74-C0CE-72B3-3D76D56B1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97107B-5B6B-823C-E261-404AB3317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27DF70-6AC8-2E44-21E3-C45AB5A3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7DB3B8-7D36-4F7E-E274-E7F037BB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26A28E-7DE2-DFCD-73F6-E188450A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42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006770-A85E-C88A-AF75-56E3D88D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8BA4CF7-9DA8-797A-E98C-BA78B7DEC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C8454A-ED4D-F9F8-10B5-AA4DF139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71AEF6-4165-BF9C-84B2-523DB7CB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3DB795-2236-F4AB-DFB2-19C46A30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4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E790641-8B5B-8D59-58D4-C88EFB7D0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6987EC7-2394-0FC0-1917-1DF61651D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BFFED2-D375-6113-7ECF-85D47F51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C90ED1-1F73-8395-6F7E-E86A140B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FC2440-8A33-D4BC-73BE-B7EBAA94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444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A55F0B-2AC6-C762-B50A-1AF1CEA8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3C8C00-4806-9D82-E73E-9BB98E469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ABDEED-4F52-7E76-68A3-8EBB100F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867F64-E13B-C7E0-0D24-7982881D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3215F9-5A6F-3927-7FBA-DB600E64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678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AA3819-ACCA-12F1-B2CB-2E36CE5C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D82208-3CB9-5CD3-DF94-47FECB0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4AFD0A-40A1-0260-6E12-F46ED570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8EEFC0F-307E-C975-9ED2-160D8A39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FD566C-F169-6C39-7908-2A23B4C7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20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01FAE-3B66-EA47-6CE1-187730CF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604774-DDE9-4CC7-44C0-270E62BCA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1E8C8EC-E5BB-46F1-171C-71FCE0A4B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A0EFEB-6506-031E-FDB5-9B9870CD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75ACC1E-229D-C262-2A0C-BD5258D1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A54CB-E0F2-3E84-7DF6-013D4B19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285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4549B1-7E59-EADE-0EC4-B5DF47F1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C43F5C-4C28-88D6-B389-348BD8E78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7678A44-0FBE-1D98-2443-E83F80005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11E2B4B-1717-5BF2-40E6-A0C513B84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CD090B-97DF-26C6-3E66-CDBBA6DD0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3F4FCF-B2EC-E832-EB43-48963BA1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B5C529-3293-FCF3-B268-DACA7D0B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6394E54-087B-7795-19A4-B9D8A72E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92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CD9857-3AC2-3DB8-C2E1-81B2789C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277FF1A-7E31-7BFB-7BC6-09BE42C2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AC3AABA-A160-15DF-FE7B-EC4B8755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3B0851-3924-26C6-FDB2-A97F017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324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116722F-8892-14FE-3B6A-6D9F978E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2AC193F-E364-BE01-45E6-DD9C2BEC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B2F0E0F-F4D7-6377-26C9-040B9F62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432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A4F9D0-6EE0-300C-DAD4-DB810691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13F628-335E-7984-8863-15E354D4C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BFB822E-5399-8D93-6531-CCF3318C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A6F99FB-90DA-728C-FB3B-17CB5A18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24451E-3C4D-E0CE-CD4F-953C3A5A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40AAA1-B628-7368-4DF0-7A46FA1D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99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8586B7-6378-13CC-D2DC-079CEA55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1068DD-E364-D0A3-9517-998B7616E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D4D1FD-27DB-7E65-E1B9-8CDD966DF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797DD65-E855-E11A-1237-6CA9B627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E62674D-51D2-36ED-96ED-CFC1AC6D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99700E7-5014-4B0C-76DB-A794423B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67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8DA0A44-CB2C-1B47-0D4C-35024DDE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8B746B-34B5-31B3-FEDC-2FAD27CD2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F66945-46DB-4D5E-2C50-03604D463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E2F1-480D-4EB6-B609-AEDA4FA3D4CF}" type="datetimeFigureOut">
              <a:rPr lang="hu-HU" smtClean="0"/>
              <a:t>2022. 10. 20.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A8CB0D9-16E9-C35D-10EF-FC3499776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C7A3A6-B102-9798-8E6F-452A210CC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082B-38FC-4D74-905C-208DC41D6E5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44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E3D154-E6FD-14D3-A9E8-E21D5BF55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hu-HU" sz="4000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 Rounded MT Bold" panose="020F0704030504030204" pitchFamily="34" charset="0"/>
              </a:rPr>
              <a:t>A vízzel való gazdálkodás fontossága, a „víz érték” tudatosítása, víztakarékossági tanácsok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64417A-F879-1687-8126-397208518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hu-HU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 Rounded MT Bold" panose="020F0704030504030204" pitchFamily="34" charset="0"/>
              </a:rPr>
              <a:t>A TOP-2.1.3-16-HB1-2019-00012 kódszámú, „Váncsod település csapadékvíz csatornák felújítása, rekonstrukciója IV. ütem” című projekt keretében megtartott szemléletformáló előadásokhoz. </a:t>
            </a:r>
          </a:p>
          <a:p>
            <a:endParaRPr lang="hu-HU" dirty="0">
              <a:latin typeface="Arial Rounded MT Bold" panose="020F0704030504030204" pitchFamily="34" charset="0"/>
            </a:endParaRPr>
          </a:p>
          <a:p>
            <a:endParaRPr lang="hu-HU" dirty="0">
              <a:latin typeface="Arial Rounded MT Bold" panose="020F0704030504030204" pitchFamily="34" charset="0"/>
            </a:endParaRPr>
          </a:p>
          <a:p>
            <a:endParaRPr lang="hu-HU" dirty="0">
              <a:latin typeface="Arial Rounded MT Bold" panose="020F0704030504030204" pitchFamily="34" charset="0"/>
            </a:endParaRPr>
          </a:p>
          <a:p>
            <a:endParaRPr lang="hu-HU" dirty="0">
              <a:latin typeface="Arial Rounded MT Bold" panose="020F0704030504030204" pitchFamily="34" charset="0"/>
            </a:endParaRPr>
          </a:p>
          <a:p>
            <a:endParaRPr lang="hu-H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8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E8085BC-8DE2-08AE-1633-3AF3F1D1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34" y="186989"/>
            <a:ext cx="8465969" cy="63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9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B41765C-809F-18F4-22D1-42B42EEF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35" y="119294"/>
            <a:ext cx="5519473" cy="64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57F030-58DB-061E-CD14-30B92214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12" y="192683"/>
            <a:ext cx="8019481" cy="64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2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CEC58AE-8871-BC1B-D2E4-C64E382E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06" y="224856"/>
            <a:ext cx="6769143" cy="65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0F95EE5-9CB2-89F3-BA66-4B16338C226A}"/>
              </a:ext>
            </a:extLst>
          </p:cNvPr>
          <p:cNvSpPr txBox="1"/>
          <p:nvPr/>
        </p:nvSpPr>
        <p:spPr>
          <a:xfrm>
            <a:off x="642025" y="593387"/>
            <a:ext cx="1108953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panose="020F0704030504030204" pitchFamily="34" charset="0"/>
              </a:rPr>
              <a:t>A tudatos vízhasználat főbb szabályai:</a:t>
            </a:r>
          </a:p>
          <a:p>
            <a:endParaRPr lang="hu-HU" sz="2400" dirty="0">
              <a:latin typeface="Arial Rounded MT Bold" panose="020F0704030504030204" pitchFamily="34" charset="0"/>
            </a:endParaRPr>
          </a:p>
          <a:p>
            <a:r>
              <a:rPr lang="hu-HU" sz="2400" dirty="0">
                <a:latin typeface="Arial Rounded MT Bold" panose="020F0704030504030204" pitchFamily="34" charset="0"/>
              </a:rPr>
              <a:t>•	</a:t>
            </a:r>
            <a:r>
              <a:rPr lang="hu-HU" sz="2400" dirty="0"/>
              <a:t>A csepegő csapot azonnal javítsd meg!</a:t>
            </a:r>
          </a:p>
          <a:p>
            <a:r>
              <a:rPr lang="hu-HU" sz="2400" dirty="0"/>
              <a:t>•	Inkább zuhanyozz, mint fürödj!</a:t>
            </a:r>
          </a:p>
          <a:p>
            <a:r>
              <a:rPr lang="hu-HU" sz="2400" dirty="0"/>
              <a:t>•	Használj víztakarékos zuhanyfejeket! </a:t>
            </a:r>
          </a:p>
          <a:p>
            <a:r>
              <a:rPr lang="hu-HU" sz="2400" dirty="0"/>
              <a:t>•	Ne folyóvíznél mosogass!</a:t>
            </a:r>
          </a:p>
          <a:p>
            <a:r>
              <a:rPr lang="hu-HU" sz="2400" dirty="0"/>
              <a:t>•	Kézmosás során, mikor szappanozod a kezedet, zárd el a csapot! </a:t>
            </a:r>
          </a:p>
          <a:p>
            <a:r>
              <a:rPr lang="hu-HU" sz="2400" dirty="0"/>
              <a:t>•	Használj víztakarékos csapbetétet!</a:t>
            </a:r>
          </a:p>
          <a:p>
            <a:r>
              <a:rPr lang="hu-HU" sz="2400" dirty="0"/>
              <a:t>•	Ha borotválkozol, vagy fogat mosol, zárd el a csapot!</a:t>
            </a:r>
          </a:p>
          <a:p>
            <a:r>
              <a:rPr lang="hu-HU" sz="2400" dirty="0"/>
              <a:t>•	Ha teheted, használj takarékos WC tartályt!</a:t>
            </a:r>
          </a:p>
          <a:p>
            <a:r>
              <a:rPr lang="hu-HU" sz="2400" dirty="0"/>
              <a:t>•	Gyűjtsd össze esővizet, és használd fel!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195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E381BE2-ADF7-9AE5-5E24-0F6B27E0AFC7}"/>
              </a:ext>
            </a:extLst>
          </p:cNvPr>
          <p:cNvSpPr txBox="1"/>
          <p:nvPr/>
        </p:nvSpPr>
        <p:spPr>
          <a:xfrm>
            <a:off x="3582210" y="3283245"/>
            <a:ext cx="609437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sz="4000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 Rounded MT Bold" panose="020F0704030504030204" pitchFamily="34" charset="0"/>
              </a:rPr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214071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16A44A5-B60A-733B-CA63-DE9488B2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884" y="1343366"/>
            <a:ext cx="3745832" cy="5423555"/>
          </a:xfrm>
          <a:prstGeom prst="rect">
            <a:avLst/>
          </a:prstGeom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CF878DF5-14BB-43D9-E280-590D1CD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b="1" i="1" dirty="0"/>
              <a:t>E század sok háborúja az olajért folyt, de a következő századéit a vízért vívják majd.” [</a:t>
            </a:r>
            <a:r>
              <a:rPr lang="hu-HU" sz="2400" b="1" i="1" dirty="0" err="1"/>
              <a:t>Ismail</a:t>
            </a:r>
            <a:r>
              <a:rPr lang="hu-HU" sz="2400" b="1" i="1" dirty="0"/>
              <a:t> </a:t>
            </a:r>
            <a:r>
              <a:rPr lang="hu-HU" sz="2400" b="1" i="1" dirty="0" err="1"/>
              <a:t>Seragelgin</a:t>
            </a:r>
            <a:r>
              <a:rPr lang="hu-HU" sz="2400" b="1" i="1" dirty="0"/>
              <a:t>, Világbank, 1995]</a:t>
            </a:r>
          </a:p>
        </p:txBody>
      </p:sp>
    </p:spTree>
    <p:extLst>
      <p:ext uri="{BB962C8B-B14F-4D97-AF65-F5344CB8AC3E}">
        <p14:creationId xmlns:p14="http://schemas.microsoft.com/office/powerpoint/2010/main" val="397277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89B6150-088A-1F89-C6F9-A62FE5E93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63" y="1826476"/>
            <a:ext cx="8794848" cy="466639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13BBD001-3245-98B6-D9F7-0F22A397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58" y="365125"/>
            <a:ext cx="11855116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latin typeface="Arial Rounded MT Bold" panose="020F0704030504030204" pitchFamily="34" charset="0"/>
              </a:rPr>
              <a:t>A víz nélkülözhetetlen az élethez és az egészséghez: az ember 2-3 napnál tovább nem éli túl a vízhiányt, a víz nem megfelelő minősége pedig betegségek kialakulásához és terjedéséhez vezethet. </a:t>
            </a:r>
          </a:p>
        </p:txBody>
      </p:sp>
    </p:spTree>
    <p:extLst>
      <p:ext uri="{BB962C8B-B14F-4D97-AF65-F5344CB8AC3E}">
        <p14:creationId xmlns:p14="http://schemas.microsoft.com/office/powerpoint/2010/main" val="274192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77989B-F1F0-34DB-36DD-46F79AFC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3" y="365125"/>
            <a:ext cx="11229473" cy="1325563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Arial Rounded MT Bold" panose="020F0704030504030204" pitchFamily="34" charset="0"/>
              </a:rPr>
              <a:t>Bár a víz a Föld felületén megtalálható egyik leggyakoribb anyag – a Föld felületének 71%-át víz borítja -, az ivóvíz mennyiségi és minőségi hiánya mégis napjaink egyik legsúlyosabb környezeti problémájává vált.</a:t>
            </a:r>
            <a:br>
              <a:rPr lang="hu-HU" sz="2400" dirty="0">
                <a:latin typeface="Arial Rounded MT Bold" panose="020F0704030504030204" pitchFamily="34" charset="0"/>
              </a:rPr>
            </a:br>
            <a:endParaRPr lang="hu-HU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E221AFA-8984-CE94-39E6-3332D3AB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20" y="1556211"/>
            <a:ext cx="8357937" cy="51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157D91-6DA7-3895-5105-268CD43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198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latin typeface="Arial Rounded MT Bold" panose="020F0704030504030204" pitchFamily="34" charset="0"/>
              </a:rPr>
              <a:t>Földünk vízkészlete folyamatos körforgásban van.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1608091-3F76-FF11-3E48-09C12198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084" y="1348155"/>
            <a:ext cx="7632032" cy="53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42E24B-EF11-93C3-B417-7791DFE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513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 Rounded MT Bold" panose="020F0704030504030204" pitchFamily="34" charset="0"/>
              </a:rPr>
              <a:t>    A fenntartható vízfelhasználás felé vezető úton fontos fel- és megismerni a felhasznált víz mennyiségére ható tényezőket, körülményeket</a:t>
            </a:r>
            <a:br>
              <a:rPr lang="hu-HU" sz="2400" dirty="0">
                <a:latin typeface="Arial Rounded MT Bold" panose="020F0704030504030204" pitchFamily="34" charset="0"/>
              </a:rPr>
            </a:br>
            <a:br>
              <a:rPr lang="hu-HU" sz="2400" dirty="0">
                <a:latin typeface="Arial Rounded MT Bold" panose="020F0704030504030204" pitchFamily="34" charset="0"/>
              </a:rPr>
            </a:br>
            <a:r>
              <a:rPr lang="hu-HU" sz="2400" dirty="0">
                <a:latin typeface="Arial Rounded MT Bold" panose="020F0704030504030204" pitchFamily="34" charset="0"/>
              </a:rPr>
              <a:t>A vízhiánynak több kiváltó oka van, a legfontosabbak: </a:t>
            </a:r>
            <a:br>
              <a:rPr lang="hu-HU" sz="2400" dirty="0">
                <a:latin typeface="Arial Rounded MT Bold" panose="020F0704030504030204" pitchFamily="34" charset="0"/>
              </a:rPr>
            </a:br>
            <a:br>
              <a:rPr lang="hu-HU" sz="2400" dirty="0">
                <a:latin typeface="Arial Rounded MT Bold" panose="020F0704030504030204" pitchFamily="34" charset="0"/>
              </a:rPr>
            </a:br>
            <a:r>
              <a:rPr lang="hu-HU" sz="2400" dirty="0">
                <a:latin typeface="Arial Rounded MT Bold" panose="020F0704030504030204" pitchFamily="34" charset="0"/>
              </a:rPr>
              <a:t>•	a népesség növekedése, </a:t>
            </a:r>
            <a:br>
              <a:rPr lang="hu-HU" sz="2400" dirty="0">
                <a:latin typeface="Arial Rounded MT Bold" panose="020F0704030504030204" pitchFamily="34" charset="0"/>
              </a:rPr>
            </a:br>
            <a:r>
              <a:rPr lang="hu-HU" sz="2400" dirty="0">
                <a:latin typeface="Arial Rounded MT Bold" panose="020F0704030504030204" pitchFamily="34" charset="0"/>
              </a:rPr>
              <a:t>•	a pazarló vízhasználat, </a:t>
            </a:r>
            <a:br>
              <a:rPr lang="hu-HU" sz="2400" dirty="0">
                <a:latin typeface="Arial Rounded MT Bold" panose="020F0704030504030204" pitchFamily="34" charset="0"/>
              </a:rPr>
            </a:br>
            <a:r>
              <a:rPr lang="hu-HU" sz="2400" dirty="0">
                <a:latin typeface="Arial Rounded MT Bold" panose="020F0704030504030204" pitchFamily="34" charset="0"/>
              </a:rPr>
              <a:t>•	az urbanizáció, </a:t>
            </a:r>
            <a:br>
              <a:rPr lang="hu-HU" sz="2400" dirty="0">
                <a:latin typeface="Arial Rounded MT Bold" panose="020F0704030504030204" pitchFamily="34" charset="0"/>
              </a:rPr>
            </a:br>
            <a:r>
              <a:rPr lang="hu-HU" sz="2400" dirty="0">
                <a:latin typeface="Arial Rounded MT Bold" panose="020F0704030504030204" pitchFamily="34" charset="0"/>
              </a:rPr>
              <a:t>•	a környezetszennyezés,</a:t>
            </a:r>
            <a:br>
              <a:rPr lang="hu-HU" sz="2400" dirty="0">
                <a:latin typeface="Arial Rounded MT Bold" panose="020F0704030504030204" pitchFamily="34" charset="0"/>
              </a:rPr>
            </a:br>
            <a:r>
              <a:rPr lang="hu-HU" sz="2400" dirty="0">
                <a:latin typeface="Arial Rounded MT Bold" panose="020F0704030504030204" pitchFamily="34" charset="0"/>
              </a:rPr>
              <a:t>•	 a klímaváltozás.</a:t>
            </a:r>
            <a:br>
              <a:rPr lang="hu-HU" sz="2400" dirty="0">
                <a:latin typeface="Arial Rounded MT Bold" panose="020F0704030504030204" pitchFamily="34" charset="0"/>
              </a:rPr>
            </a:br>
            <a:endParaRPr lang="hu-HU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6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E9ABF8-2132-5CC3-963E-0CB92301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365126"/>
            <a:ext cx="11566188" cy="1103752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Arial Rounded MT Bold" panose="020F0704030504030204" pitchFamily="34" charset="0"/>
              </a:rPr>
              <a:t>Miközben a gazdag országok a szennyvíz nagyjából 70 százalékát tisztítják, világszerte átlagosan a szennyvíz 80%-a kezeletlenül kerül a környezetbe, néhány országban pedig több mint 90%-os ez az arány.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200E1A4-C087-04F4-290B-ABE1A931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3" y="1770543"/>
            <a:ext cx="8860949" cy="48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513930-049D-E1A9-FF0F-0F3EE553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dirty="0">
                <a:latin typeface="Arial Rounded MT Bold" panose="020F0704030504030204" pitchFamily="34" charset="0"/>
              </a:rPr>
              <a:t>Világszerte több mint 4 milliárd embernek nincs folyóvíz az otthonában. Afrika bizonyos részein nők és gyerekek akár 20 liter vizet cipelnek haza a legközelebbi vízforrástól gyakran több mint 5 órás úton.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858193F-4EF0-94AF-700D-87AFBF3A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4" y="1756115"/>
            <a:ext cx="8522314" cy="48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AF354CD-8226-A80A-25C8-808D10A5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55" y="271754"/>
            <a:ext cx="4382864" cy="61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363</Words>
  <Application>Microsoft Office PowerPoint</Application>
  <PresentationFormat>Szélesvásznú</PresentationFormat>
  <Paragraphs>24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Office-téma</vt:lpstr>
      <vt:lpstr>A vízzel való gazdálkodás fontossága, a „víz érték” tudatosítása, víztakarékossági tanácsok</vt:lpstr>
      <vt:lpstr>E század sok háborúja az olajért folyt, de a következő századéit a vízért vívják majd.” [Ismail Seragelgin, Világbank, 1995]</vt:lpstr>
      <vt:lpstr>A víz nélkülözhetetlen az élethez és az egészséghez: az ember 2-3 napnál tovább nem éli túl a vízhiányt, a víz nem megfelelő minősége pedig betegségek kialakulásához és terjedéséhez vezethet. </vt:lpstr>
      <vt:lpstr>Bár a víz a Föld felületén megtalálható egyik leggyakoribb anyag – a Föld felületének 71%-át víz borítja -, az ivóvíz mennyiségi és minőségi hiánya mégis napjaink egyik legsúlyosabb környezeti problémájává vált. </vt:lpstr>
      <vt:lpstr>Földünk vízkészlete folyamatos körforgásban van.</vt:lpstr>
      <vt:lpstr>    A fenntartható vízfelhasználás felé vezető úton fontos fel- és megismerni a felhasznált víz mennyiségére ható tényezőket, körülményeket  A vízhiánynak több kiváltó oka van, a legfontosabbak:   • a népesség növekedése,  • a pazarló vízhasználat,  • az urbanizáció,  • a környezetszennyezés, •  a klímaváltozás. </vt:lpstr>
      <vt:lpstr>Miközben a gazdag országok a szennyvíz nagyjából 70 százalékát tisztítják, világszerte átlagosan a szennyvíz 80%-a kezeletlenül kerül a környezetbe, néhány országban pedig több mint 90%-os ez az arány.</vt:lpstr>
      <vt:lpstr>Világszerte több mint 4 milliárd embernek nincs folyóvíz az otthonában. Afrika bizonyos részein nők és gyerekek akár 20 liter vizet cipelnek haza a legközelebbi vízforrástól gyakran több mint 5 órás úton.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vízzel való gazdálkodás fontossága, a „víz érték” tudatosítása, víztakarékossági tanácsok</dc:title>
  <dc:creator>Szauka Zsuzsanna</dc:creator>
  <cp:lastModifiedBy>Szauka Zsuzsanna</cp:lastModifiedBy>
  <cp:revision>16</cp:revision>
  <dcterms:created xsi:type="dcterms:W3CDTF">2022-10-20T15:29:27Z</dcterms:created>
  <dcterms:modified xsi:type="dcterms:W3CDTF">2022-10-20T16:23:57Z</dcterms:modified>
</cp:coreProperties>
</file>